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75" r:id="rId3"/>
    <p:sldId id="258" r:id="rId4"/>
    <p:sldId id="264" r:id="rId5"/>
    <p:sldId id="260" r:id="rId6"/>
    <p:sldId id="271" r:id="rId7"/>
    <p:sldId id="270" r:id="rId8"/>
    <p:sldId id="273" r:id="rId9"/>
    <p:sldId id="259" r:id="rId10"/>
    <p:sldId id="263" r:id="rId11"/>
    <p:sldId id="261" r:id="rId12"/>
    <p:sldId id="269" r:id="rId13"/>
    <p:sldId id="267" r:id="rId14"/>
    <p:sldId id="272" r:id="rId15"/>
    <p:sldId id="265" r:id="rId16"/>
    <p:sldId id="274" r:id="rId17"/>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2907" autoAdjust="0"/>
  </p:normalViewPr>
  <p:slideViewPr>
    <p:cSldViewPr snapToGrid="0">
      <p:cViewPr varScale="1">
        <p:scale>
          <a:sx n="50" d="100"/>
          <a:sy n="50" d="100"/>
        </p:scale>
        <p:origin x="1939"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2A55C-334F-4041-8058-C50640430B8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5FA618-673E-4F75-81A0-9868F0716B7D}">
      <dgm:prSet custT="1"/>
      <dgm:spPr/>
      <dgm:t>
        <a:bodyPr/>
        <a:lstStyle/>
        <a:p>
          <a:pPr algn="l"/>
          <a:r>
            <a:rPr lang="en-US" sz="1800" dirty="0"/>
            <a:t>Interest rates did not have the effect as initially thought</a:t>
          </a:r>
        </a:p>
      </dgm:t>
    </dgm:pt>
    <dgm:pt modelId="{038FBAA8-7243-4CFF-AC13-6A92A437F9F6}" type="parTrans" cxnId="{32A9FA1A-ECD9-495F-B971-ADA422DCFCF3}">
      <dgm:prSet/>
      <dgm:spPr/>
      <dgm:t>
        <a:bodyPr/>
        <a:lstStyle/>
        <a:p>
          <a:endParaRPr lang="en-US"/>
        </a:p>
      </dgm:t>
    </dgm:pt>
    <dgm:pt modelId="{0998ECFA-D77F-4A0B-992A-10589917D6F4}" type="sibTrans" cxnId="{32A9FA1A-ECD9-495F-B971-ADA422DCFCF3}">
      <dgm:prSet/>
      <dgm:spPr/>
      <dgm:t>
        <a:bodyPr/>
        <a:lstStyle/>
        <a:p>
          <a:endParaRPr lang="en-US"/>
        </a:p>
      </dgm:t>
    </dgm:pt>
    <dgm:pt modelId="{B1EEDFDB-F49D-435C-8290-C8E6F111D335}">
      <dgm:prSet custT="1"/>
      <dgm:spPr/>
      <dgm:t>
        <a:bodyPr/>
        <a:lstStyle/>
        <a:p>
          <a:pPr algn="l"/>
          <a:r>
            <a:rPr lang="en-US" sz="1600" dirty="0"/>
            <a:t>Interest rates did not have an apparent correlation with the technology sector; however, visually the interest rates seemed to influence the Nasdaq index</a:t>
          </a:r>
        </a:p>
      </dgm:t>
    </dgm:pt>
    <dgm:pt modelId="{7CED5EDC-1654-451A-A1F8-AA103603615B}" type="parTrans" cxnId="{8A533002-F5C1-47A1-936D-38579EB6444D}">
      <dgm:prSet/>
      <dgm:spPr/>
      <dgm:t>
        <a:bodyPr/>
        <a:lstStyle/>
        <a:p>
          <a:endParaRPr lang="en-US"/>
        </a:p>
      </dgm:t>
    </dgm:pt>
    <dgm:pt modelId="{2AEDA8F1-2E0C-4098-96D9-D1B2271D91B0}" type="sibTrans" cxnId="{8A533002-F5C1-47A1-936D-38579EB6444D}">
      <dgm:prSet/>
      <dgm:spPr/>
      <dgm:t>
        <a:bodyPr/>
        <a:lstStyle/>
        <a:p>
          <a:endParaRPr lang="en-US"/>
        </a:p>
      </dgm:t>
    </dgm:pt>
    <dgm:pt modelId="{61B4544C-5677-4AA6-8D16-2DEADDE0F854}">
      <dgm:prSet custT="1"/>
      <dgm:spPr/>
      <dgm:t>
        <a:bodyPr/>
        <a:lstStyle/>
        <a:p>
          <a:pPr algn="l"/>
          <a:r>
            <a:rPr lang="en-US" sz="1800" dirty="0"/>
            <a:t>Interest rates had a correlation to housing market (inverse relationship to homes sold)</a:t>
          </a:r>
        </a:p>
      </dgm:t>
    </dgm:pt>
    <dgm:pt modelId="{45EE04DE-4AF2-4B7E-808B-81BEB8A20C71}" type="parTrans" cxnId="{F8883065-F695-4662-B902-0C7E690FD9E3}">
      <dgm:prSet/>
      <dgm:spPr/>
      <dgm:t>
        <a:bodyPr/>
        <a:lstStyle/>
        <a:p>
          <a:endParaRPr lang="en-US"/>
        </a:p>
      </dgm:t>
    </dgm:pt>
    <dgm:pt modelId="{9D07B423-3B24-4247-A55E-098692E56C9D}" type="sibTrans" cxnId="{F8883065-F695-4662-B902-0C7E690FD9E3}">
      <dgm:prSet/>
      <dgm:spPr/>
      <dgm:t>
        <a:bodyPr/>
        <a:lstStyle/>
        <a:p>
          <a:endParaRPr lang="en-US"/>
        </a:p>
      </dgm:t>
    </dgm:pt>
    <dgm:pt modelId="{0A4FBF7A-E30C-4529-BF77-09FD5E121B0A}" type="pres">
      <dgm:prSet presAssocID="{B2F2A55C-334F-4041-8058-C50640430B8E}" presName="root" presStyleCnt="0">
        <dgm:presLayoutVars>
          <dgm:dir/>
          <dgm:resizeHandles val="exact"/>
        </dgm:presLayoutVars>
      </dgm:prSet>
      <dgm:spPr/>
    </dgm:pt>
    <dgm:pt modelId="{83444621-301A-4F79-93C1-2CD6D6CB9224}" type="pres">
      <dgm:prSet presAssocID="{135FA618-673E-4F75-81A0-9868F0716B7D}" presName="compNode" presStyleCnt="0"/>
      <dgm:spPr/>
    </dgm:pt>
    <dgm:pt modelId="{CCD394CE-FCCC-4A91-99CA-54A081E15F2F}" type="pres">
      <dgm:prSet presAssocID="{135FA618-673E-4F75-81A0-9868F0716B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F361119D-9A47-45E4-B054-E34B0F886896}" type="pres">
      <dgm:prSet presAssocID="{135FA618-673E-4F75-81A0-9868F0716B7D}" presName="spaceRect" presStyleCnt="0"/>
      <dgm:spPr/>
    </dgm:pt>
    <dgm:pt modelId="{72ED4F2F-55A0-4BF7-A5DE-17AB53369360}" type="pres">
      <dgm:prSet presAssocID="{135FA618-673E-4F75-81A0-9868F0716B7D}" presName="textRect" presStyleLbl="revTx" presStyleIdx="0" presStyleCnt="3">
        <dgm:presLayoutVars>
          <dgm:chMax val="1"/>
          <dgm:chPref val="1"/>
        </dgm:presLayoutVars>
      </dgm:prSet>
      <dgm:spPr/>
    </dgm:pt>
    <dgm:pt modelId="{024919D2-972F-4FB1-A978-8DDB447F1CD9}" type="pres">
      <dgm:prSet presAssocID="{0998ECFA-D77F-4A0B-992A-10589917D6F4}" presName="sibTrans" presStyleCnt="0"/>
      <dgm:spPr/>
    </dgm:pt>
    <dgm:pt modelId="{B025DBB8-404A-47E2-9061-7375C2DBD95B}" type="pres">
      <dgm:prSet presAssocID="{B1EEDFDB-F49D-435C-8290-C8E6F111D335}" presName="compNode" presStyleCnt="0"/>
      <dgm:spPr/>
    </dgm:pt>
    <dgm:pt modelId="{EAB3B24E-33C7-49FF-9330-AB2D94CDF822}" type="pres">
      <dgm:prSet presAssocID="{B1EEDFDB-F49D-435C-8290-C8E6F111D33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7B468ECF-D450-4802-8DA2-3DAC1EEFFA7E}" type="pres">
      <dgm:prSet presAssocID="{B1EEDFDB-F49D-435C-8290-C8E6F111D335}" presName="spaceRect" presStyleCnt="0"/>
      <dgm:spPr/>
    </dgm:pt>
    <dgm:pt modelId="{AC490906-23DC-4FFB-B403-14933FFF49A9}" type="pres">
      <dgm:prSet presAssocID="{B1EEDFDB-F49D-435C-8290-C8E6F111D335}" presName="textRect" presStyleLbl="revTx" presStyleIdx="1" presStyleCnt="3">
        <dgm:presLayoutVars>
          <dgm:chMax val="1"/>
          <dgm:chPref val="1"/>
        </dgm:presLayoutVars>
      </dgm:prSet>
      <dgm:spPr/>
    </dgm:pt>
    <dgm:pt modelId="{93A779C5-F5A1-499C-BAE3-A5424902427F}" type="pres">
      <dgm:prSet presAssocID="{2AEDA8F1-2E0C-4098-96D9-D1B2271D91B0}" presName="sibTrans" presStyleCnt="0"/>
      <dgm:spPr/>
    </dgm:pt>
    <dgm:pt modelId="{24B6F623-8169-4748-A719-1A3B7ED46601}" type="pres">
      <dgm:prSet presAssocID="{61B4544C-5677-4AA6-8D16-2DEADDE0F854}" presName="compNode" presStyleCnt="0"/>
      <dgm:spPr/>
    </dgm:pt>
    <dgm:pt modelId="{AACFEA1B-F3DF-4897-88D9-D8CDE89EEB15}" type="pres">
      <dgm:prSet presAssocID="{61B4544C-5677-4AA6-8D16-2DEADDE0F85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se"/>
        </a:ext>
      </dgm:extLst>
    </dgm:pt>
    <dgm:pt modelId="{ADE3EE89-EDB2-43F6-8525-906BBD1EA046}" type="pres">
      <dgm:prSet presAssocID="{61B4544C-5677-4AA6-8D16-2DEADDE0F854}" presName="spaceRect" presStyleCnt="0"/>
      <dgm:spPr/>
    </dgm:pt>
    <dgm:pt modelId="{AF6CBD59-56FF-4D08-AE0C-DA710666A3BE}" type="pres">
      <dgm:prSet presAssocID="{61B4544C-5677-4AA6-8D16-2DEADDE0F854}" presName="textRect" presStyleLbl="revTx" presStyleIdx="2" presStyleCnt="3">
        <dgm:presLayoutVars>
          <dgm:chMax val="1"/>
          <dgm:chPref val="1"/>
        </dgm:presLayoutVars>
      </dgm:prSet>
      <dgm:spPr/>
    </dgm:pt>
  </dgm:ptLst>
  <dgm:cxnLst>
    <dgm:cxn modelId="{8A533002-F5C1-47A1-936D-38579EB6444D}" srcId="{B2F2A55C-334F-4041-8058-C50640430B8E}" destId="{B1EEDFDB-F49D-435C-8290-C8E6F111D335}" srcOrd="1" destOrd="0" parTransId="{7CED5EDC-1654-451A-A1F8-AA103603615B}" sibTransId="{2AEDA8F1-2E0C-4098-96D9-D1B2271D91B0}"/>
    <dgm:cxn modelId="{28E91114-B74D-470A-BDA1-123D4227C14D}" type="presOf" srcId="{135FA618-673E-4F75-81A0-9868F0716B7D}" destId="{72ED4F2F-55A0-4BF7-A5DE-17AB53369360}" srcOrd="0" destOrd="0" presId="urn:microsoft.com/office/officeart/2018/2/layout/IconLabelList"/>
    <dgm:cxn modelId="{32A9FA1A-ECD9-495F-B971-ADA422DCFCF3}" srcId="{B2F2A55C-334F-4041-8058-C50640430B8E}" destId="{135FA618-673E-4F75-81A0-9868F0716B7D}" srcOrd="0" destOrd="0" parTransId="{038FBAA8-7243-4CFF-AC13-6A92A437F9F6}" sibTransId="{0998ECFA-D77F-4A0B-992A-10589917D6F4}"/>
    <dgm:cxn modelId="{964AE83B-7A7B-4403-B4FB-76F62E6BC506}" type="presOf" srcId="{B1EEDFDB-F49D-435C-8290-C8E6F111D335}" destId="{AC490906-23DC-4FFB-B403-14933FFF49A9}" srcOrd="0" destOrd="0" presId="urn:microsoft.com/office/officeart/2018/2/layout/IconLabelList"/>
    <dgm:cxn modelId="{F8883065-F695-4662-B902-0C7E690FD9E3}" srcId="{B2F2A55C-334F-4041-8058-C50640430B8E}" destId="{61B4544C-5677-4AA6-8D16-2DEADDE0F854}" srcOrd="2" destOrd="0" parTransId="{45EE04DE-4AF2-4B7E-808B-81BEB8A20C71}" sibTransId="{9D07B423-3B24-4247-A55E-098692E56C9D}"/>
    <dgm:cxn modelId="{AEFD3E6C-63CB-4C3A-B3D4-DD93296F075E}" type="presOf" srcId="{B2F2A55C-334F-4041-8058-C50640430B8E}" destId="{0A4FBF7A-E30C-4529-BF77-09FD5E121B0A}" srcOrd="0" destOrd="0" presId="urn:microsoft.com/office/officeart/2018/2/layout/IconLabelList"/>
    <dgm:cxn modelId="{3653B5FD-C4F8-4C7F-A46D-F2E33EC6FD0A}" type="presOf" srcId="{61B4544C-5677-4AA6-8D16-2DEADDE0F854}" destId="{AF6CBD59-56FF-4D08-AE0C-DA710666A3BE}" srcOrd="0" destOrd="0" presId="urn:microsoft.com/office/officeart/2018/2/layout/IconLabelList"/>
    <dgm:cxn modelId="{CDA6AB9B-43C9-4ADA-B9E1-82A146E57B4A}" type="presParOf" srcId="{0A4FBF7A-E30C-4529-BF77-09FD5E121B0A}" destId="{83444621-301A-4F79-93C1-2CD6D6CB9224}" srcOrd="0" destOrd="0" presId="urn:microsoft.com/office/officeart/2018/2/layout/IconLabelList"/>
    <dgm:cxn modelId="{E072D6C0-0EC0-4A6F-A19F-1E39BB6BFEBC}" type="presParOf" srcId="{83444621-301A-4F79-93C1-2CD6D6CB9224}" destId="{CCD394CE-FCCC-4A91-99CA-54A081E15F2F}" srcOrd="0" destOrd="0" presId="urn:microsoft.com/office/officeart/2018/2/layout/IconLabelList"/>
    <dgm:cxn modelId="{4D29B117-9714-4E40-B4A5-20047133B776}" type="presParOf" srcId="{83444621-301A-4F79-93C1-2CD6D6CB9224}" destId="{F361119D-9A47-45E4-B054-E34B0F886896}" srcOrd="1" destOrd="0" presId="urn:microsoft.com/office/officeart/2018/2/layout/IconLabelList"/>
    <dgm:cxn modelId="{AA632BE0-2636-4F6B-9F88-4F88E15DED1F}" type="presParOf" srcId="{83444621-301A-4F79-93C1-2CD6D6CB9224}" destId="{72ED4F2F-55A0-4BF7-A5DE-17AB53369360}" srcOrd="2" destOrd="0" presId="urn:microsoft.com/office/officeart/2018/2/layout/IconLabelList"/>
    <dgm:cxn modelId="{4C1429B8-6761-4AEF-8216-7AA6909CF487}" type="presParOf" srcId="{0A4FBF7A-E30C-4529-BF77-09FD5E121B0A}" destId="{024919D2-972F-4FB1-A978-8DDB447F1CD9}" srcOrd="1" destOrd="0" presId="urn:microsoft.com/office/officeart/2018/2/layout/IconLabelList"/>
    <dgm:cxn modelId="{5A32BC72-095B-4DD9-8BA8-B597ADCF554A}" type="presParOf" srcId="{0A4FBF7A-E30C-4529-BF77-09FD5E121B0A}" destId="{B025DBB8-404A-47E2-9061-7375C2DBD95B}" srcOrd="2" destOrd="0" presId="urn:microsoft.com/office/officeart/2018/2/layout/IconLabelList"/>
    <dgm:cxn modelId="{9999551C-F132-4A1F-8EE6-BDFBE88A6FC6}" type="presParOf" srcId="{B025DBB8-404A-47E2-9061-7375C2DBD95B}" destId="{EAB3B24E-33C7-49FF-9330-AB2D94CDF822}" srcOrd="0" destOrd="0" presId="urn:microsoft.com/office/officeart/2018/2/layout/IconLabelList"/>
    <dgm:cxn modelId="{1AF2E188-B382-446F-AC97-01496A4628D0}" type="presParOf" srcId="{B025DBB8-404A-47E2-9061-7375C2DBD95B}" destId="{7B468ECF-D450-4802-8DA2-3DAC1EEFFA7E}" srcOrd="1" destOrd="0" presId="urn:microsoft.com/office/officeart/2018/2/layout/IconLabelList"/>
    <dgm:cxn modelId="{20CDD5C7-2F00-4AB8-A465-11BB4BAF262C}" type="presParOf" srcId="{B025DBB8-404A-47E2-9061-7375C2DBD95B}" destId="{AC490906-23DC-4FFB-B403-14933FFF49A9}" srcOrd="2" destOrd="0" presId="urn:microsoft.com/office/officeart/2018/2/layout/IconLabelList"/>
    <dgm:cxn modelId="{8015EB7C-C8DE-447B-97DB-F716DDB68557}" type="presParOf" srcId="{0A4FBF7A-E30C-4529-BF77-09FD5E121B0A}" destId="{93A779C5-F5A1-499C-BAE3-A5424902427F}" srcOrd="3" destOrd="0" presId="urn:microsoft.com/office/officeart/2018/2/layout/IconLabelList"/>
    <dgm:cxn modelId="{BC9F8BF0-F969-4393-A811-0F1FC8C7587A}" type="presParOf" srcId="{0A4FBF7A-E30C-4529-BF77-09FD5E121B0A}" destId="{24B6F623-8169-4748-A719-1A3B7ED46601}" srcOrd="4" destOrd="0" presId="urn:microsoft.com/office/officeart/2018/2/layout/IconLabelList"/>
    <dgm:cxn modelId="{CB0CB883-6319-48E0-A299-0FEA63B87271}" type="presParOf" srcId="{24B6F623-8169-4748-A719-1A3B7ED46601}" destId="{AACFEA1B-F3DF-4897-88D9-D8CDE89EEB15}" srcOrd="0" destOrd="0" presId="urn:microsoft.com/office/officeart/2018/2/layout/IconLabelList"/>
    <dgm:cxn modelId="{D2E316C6-32A1-45F5-953B-6BFAFC298156}" type="presParOf" srcId="{24B6F623-8169-4748-A719-1A3B7ED46601}" destId="{ADE3EE89-EDB2-43F6-8525-906BBD1EA046}" srcOrd="1" destOrd="0" presId="urn:microsoft.com/office/officeart/2018/2/layout/IconLabelList"/>
    <dgm:cxn modelId="{E9BD980D-8FC4-499C-9384-A9B42848F8CB}" type="presParOf" srcId="{24B6F623-8169-4748-A719-1A3B7ED46601}" destId="{AF6CBD59-56FF-4D08-AE0C-DA710666A3B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D394CE-FCCC-4A91-99CA-54A081E15F2F}">
      <dsp:nvSpPr>
        <dsp:cNvPr id="0" name=""/>
        <dsp:cNvSpPr/>
      </dsp:nvSpPr>
      <dsp:spPr>
        <a:xfrm>
          <a:off x="975923" y="426690"/>
          <a:ext cx="1458980" cy="1458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ED4F2F-55A0-4BF7-A5DE-17AB53369360}">
      <dsp:nvSpPr>
        <dsp:cNvPr id="0" name=""/>
        <dsp:cNvSpPr/>
      </dsp:nvSpPr>
      <dsp:spPr>
        <a:xfrm>
          <a:off x="84324" y="2330090"/>
          <a:ext cx="3242179"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Interest rates did not have the effect as initially thought</a:t>
          </a:r>
        </a:p>
      </dsp:txBody>
      <dsp:txXfrm>
        <a:off x="84324" y="2330090"/>
        <a:ext cx="3242179" cy="1057500"/>
      </dsp:txXfrm>
    </dsp:sp>
    <dsp:sp modelId="{EAB3B24E-33C7-49FF-9330-AB2D94CDF822}">
      <dsp:nvSpPr>
        <dsp:cNvPr id="0" name=""/>
        <dsp:cNvSpPr/>
      </dsp:nvSpPr>
      <dsp:spPr>
        <a:xfrm>
          <a:off x="4785484" y="426690"/>
          <a:ext cx="1458980" cy="1458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490906-23DC-4FFB-B403-14933FFF49A9}">
      <dsp:nvSpPr>
        <dsp:cNvPr id="0" name=""/>
        <dsp:cNvSpPr/>
      </dsp:nvSpPr>
      <dsp:spPr>
        <a:xfrm>
          <a:off x="3893885" y="2330090"/>
          <a:ext cx="3242179"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Interest rates did not have an apparent correlation with the technology sector; however, visually the interest rates seemed to influence the Nasdaq index</a:t>
          </a:r>
        </a:p>
      </dsp:txBody>
      <dsp:txXfrm>
        <a:off x="3893885" y="2330090"/>
        <a:ext cx="3242179" cy="1057500"/>
      </dsp:txXfrm>
    </dsp:sp>
    <dsp:sp modelId="{AACFEA1B-F3DF-4897-88D9-D8CDE89EEB15}">
      <dsp:nvSpPr>
        <dsp:cNvPr id="0" name=""/>
        <dsp:cNvSpPr/>
      </dsp:nvSpPr>
      <dsp:spPr>
        <a:xfrm>
          <a:off x="8595045" y="426690"/>
          <a:ext cx="1458980" cy="1458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6CBD59-56FF-4D08-AE0C-DA710666A3BE}">
      <dsp:nvSpPr>
        <dsp:cNvPr id="0" name=""/>
        <dsp:cNvSpPr/>
      </dsp:nvSpPr>
      <dsp:spPr>
        <a:xfrm>
          <a:off x="7703446" y="2330090"/>
          <a:ext cx="3242179"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Interest rates had a correlation to housing market (inverse relationship to homes sold)</a:t>
          </a:r>
        </a:p>
      </dsp:txBody>
      <dsp:txXfrm>
        <a:off x="7703446" y="2330090"/>
        <a:ext cx="3242179" cy="1057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53FB5011-1C41-4242-8160-0AE0A8500B8A}" type="datetimeFigureOut">
              <a:rPr lang="en-US" smtClean="0"/>
              <a:t>11/30/2023</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6758A4D3-8748-477E-934A-E671F7B206C3}" type="slidenum">
              <a:rPr lang="en-US" smtClean="0"/>
              <a:t>‹#›</a:t>
            </a:fld>
            <a:endParaRPr lang="en-US" dirty="0"/>
          </a:p>
        </p:txBody>
      </p:sp>
    </p:spTree>
    <p:extLst>
      <p:ext uri="{BB962C8B-B14F-4D97-AF65-F5344CB8AC3E}">
        <p14:creationId xmlns:p14="http://schemas.microsoft.com/office/powerpoint/2010/main" val="617644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1</a:t>
            </a:fld>
            <a:endParaRPr lang="en-US" dirty="0"/>
          </a:p>
        </p:txBody>
      </p:sp>
    </p:spTree>
    <p:extLst>
      <p:ext uri="{BB962C8B-B14F-4D97-AF65-F5344CB8AC3E}">
        <p14:creationId xmlns:p14="http://schemas.microsoft.com/office/powerpoint/2010/main" val="2473282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10</a:t>
            </a:fld>
            <a:endParaRPr lang="en-US" dirty="0"/>
          </a:p>
        </p:txBody>
      </p:sp>
    </p:spTree>
    <p:extLst>
      <p:ext uri="{BB962C8B-B14F-4D97-AF65-F5344CB8AC3E}">
        <p14:creationId xmlns:p14="http://schemas.microsoft.com/office/powerpoint/2010/main" val="262378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11</a:t>
            </a:fld>
            <a:endParaRPr lang="en-US" dirty="0"/>
          </a:p>
        </p:txBody>
      </p:sp>
    </p:spTree>
    <p:extLst>
      <p:ext uri="{BB962C8B-B14F-4D97-AF65-F5344CB8AC3E}">
        <p14:creationId xmlns:p14="http://schemas.microsoft.com/office/powerpoint/2010/main" val="158818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12</a:t>
            </a:fld>
            <a:endParaRPr lang="en-US" dirty="0"/>
          </a:p>
        </p:txBody>
      </p:sp>
    </p:spTree>
    <p:extLst>
      <p:ext uri="{BB962C8B-B14F-4D97-AF65-F5344CB8AC3E}">
        <p14:creationId xmlns:p14="http://schemas.microsoft.com/office/powerpoint/2010/main" val="3220784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13</a:t>
            </a:fld>
            <a:endParaRPr lang="en-US" dirty="0"/>
          </a:p>
        </p:txBody>
      </p:sp>
    </p:spTree>
    <p:extLst>
      <p:ext uri="{BB962C8B-B14F-4D97-AF65-F5344CB8AC3E}">
        <p14:creationId xmlns:p14="http://schemas.microsoft.com/office/powerpoint/2010/main" val="3188575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14</a:t>
            </a:fld>
            <a:endParaRPr lang="en-US" dirty="0"/>
          </a:p>
        </p:txBody>
      </p:sp>
    </p:spTree>
    <p:extLst>
      <p:ext uri="{BB962C8B-B14F-4D97-AF65-F5344CB8AC3E}">
        <p14:creationId xmlns:p14="http://schemas.microsoft.com/office/powerpoint/2010/main" val="1382674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possible investment strategy would be real estate investment for the data results.</a:t>
            </a:r>
          </a:p>
        </p:txBody>
      </p:sp>
      <p:sp>
        <p:nvSpPr>
          <p:cNvPr id="4" name="Slide Number Placeholder 3"/>
          <p:cNvSpPr>
            <a:spLocks noGrp="1"/>
          </p:cNvSpPr>
          <p:nvPr>
            <p:ph type="sldNum" sz="quarter" idx="5"/>
          </p:nvPr>
        </p:nvSpPr>
        <p:spPr/>
        <p:txBody>
          <a:bodyPr/>
          <a:lstStyle/>
          <a:p>
            <a:fld id="{6758A4D3-8748-477E-934A-E671F7B206C3}" type="slidenum">
              <a:rPr lang="en-US" smtClean="0"/>
              <a:t>15</a:t>
            </a:fld>
            <a:endParaRPr lang="en-US" dirty="0"/>
          </a:p>
        </p:txBody>
      </p:sp>
    </p:spTree>
    <p:extLst>
      <p:ext uri="{BB962C8B-B14F-4D97-AF65-F5344CB8AC3E}">
        <p14:creationId xmlns:p14="http://schemas.microsoft.com/office/powerpoint/2010/main" val="176914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different timeframe to determine if the results are the same</a:t>
            </a:r>
          </a:p>
          <a:p>
            <a:r>
              <a:rPr lang="en-US" dirty="0"/>
              <a:t>Further investigate housing market for investment strategies</a:t>
            </a:r>
          </a:p>
          <a:p>
            <a:r>
              <a:rPr lang="en-US" dirty="0"/>
              <a:t>Look at individual stocks and compare to specific bank loans</a:t>
            </a:r>
          </a:p>
        </p:txBody>
      </p:sp>
      <p:sp>
        <p:nvSpPr>
          <p:cNvPr id="4" name="Slide Number Placeholder 3"/>
          <p:cNvSpPr>
            <a:spLocks noGrp="1"/>
          </p:cNvSpPr>
          <p:nvPr>
            <p:ph type="sldNum" sz="quarter" idx="5"/>
          </p:nvPr>
        </p:nvSpPr>
        <p:spPr/>
        <p:txBody>
          <a:bodyPr/>
          <a:lstStyle/>
          <a:p>
            <a:fld id="{6758A4D3-8748-477E-934A-E671F7B206C3}" type="slidenum">
              <a:rPr lang="en-US" smtClean="0"/>
              <a:t>16</a:t>
            </a:fld>
            <a:endParaRPr lang="en-US" dirty="0"/>
          </a:p>
        </p:txBody>
      </p:sp>
    </p:spTree>
    <p:extLst>
      <p:ext uri="{BB962C8B-B14F-4D97-AF65-F5344CB8AC3E}">
        <p14:creationId xmlns:p14="http://schemas.microsoft.com/office/powerpoint/2010/main" val="4027295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2</a:t>
            </a:fld>
            <a:endParaRPr lang="en-US" dirty="0"/>
          </a:p>
        </p:txBody>
      </p:sp>
    </p:spTree>
    <p:extLst>
      <p:ext uri="{BB962C8B-B14F-4D97-AF65-F5344CB8AC3E}">
        <p14:creationId xmlns:p14="http://schemas.microsoft.com/office/powerpoint/2010/main" val="4128517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dirty="0"/>
              <a:t>In the recent years, there has been economic ambiguity and uncertainty, interest rates have been steadily climbing to prevent and economic recession and collapse. As a result of this consistent increase, there has been hardships on much of the nation with rising prices much of everything.  With the respect of this project we will be evaluating how these rising interest rates effect the technology and housing sector.   In this evaluation, we seek to determine if interest rates are the leading or lagging indicator. Additionally, see if there is investing strategies with the results.</a:t>
            </a:r>
          </a:p>
          <a:p>
            <a:endParaRPr lang="en-US" b="0" i="0" dirty="0">
              <a:solidFill>
                <a:srgbClr val="202124"/>
              </a:solidFill>
              <a:effectLst/>
              <a:latin typeface="Google Sans"/>
            </a:endParaRPr>
          </a:p>
          <a:p>
            <a:r>
              <a:rPr lang="en-US" b="0" i="0" dirty="0">
                <a:solidFill>
                  <a:srgbClr val="4D5156"/>
                </a:solidFill>
                <a:effectLst/>
                <a:latin typeface="Roboto" panose="02000000000000000000" pitchFamily="2" charset="0"/>
              </a:rPr>
              <a:t>The interest rate </a:t>
            </a:r>
            <a:r>
              <a:rPr lang="en-US" b="0" i="0" dirty="0">
                <a:solidFill>
                  <a:srgbClr val="5F6368"/>
                </a:solidFill>
                <a:effectLst/>
                <a:latin typeface="Roboto" panose="02000000000000000000" pitchFamily="2" charset="0"/>
              </a:rPr>
              <a:t>is the amount lenders charge borrowers and is a percentage of the principal</a:t>
            </a:r>
          </a:p>
          <a:p>
            <a:endParaRPr lang="en-US" b="0" i="0" dirty="0">
              <a:solidFill>
                <a:srgbClr val="5F6368"/>
              </a:solidFill>
              <a:effectLst/>
              <a:latin typeface="Roboto" panose="02000000000000000000" pitchFamily="2" charset="0"/>
            </a:endParaRPr>
          </a:p>
          <a:p>
            <a:r>
              <a:rPr lang="en-US" b="0" i="0" dirty="0">
                <a:solidFill>
                  <a:srgbClr val="4D5156"/>
                </a:solidFill>
                <a:effectLst/>
                <a:latin typeface="Roboto" panose="02000000000000000000" pitchFamily="2" charset="0"/>
              </a:rPr>
              <a:t>The federal funds rate is </a:t>
            </a:r>
            <a:r>
              <a:rPr lang="en-US" b="1" i="0" dirty="0">
                <a:solidFill>
                  <a:srgbClr val="5F6368"/>
                </a:solidFill>
                <a:effectLst/>
                <a:latin typeface="Roboto" panose="02000000000000000000" pitchFamily="2" charset="0"/>
              </a:rPr>
              <a:t>the target interest rate set by the Fed at which commercial banks borrow and lend their</a:t>
            </a:r>
            <a:r>
              <a:rPr lang="en-US" b="0" i="0" dirty="0">
                <a:solidFill>
                  <a:srgbClr val="4D5156"/>
                </a:solidFill>
                <a:effectLst/>
                <a:latin typeface="Roboto" panose="02000000000000000000" pitchFamily="2" charset="0"/>
              </a:rPr>
              <a:t> extra reserves to one another overnight.</a:t>
            </a:r>
            <a:endParaRPr lang="en-US" b="0" i="0" dirty="0">
              <a:solidFill>
                <a:srgbClr val="5F6368"/>
              </a:solidFill>
              <a:effectLst/>
              <a:latin typeface="Roboto" panose="02000000000000000000" pitchFamily="2" charset="0"/>
            </a:endParaRPr>
          </a:p>
          <a:p>
            <a:endParaRPr lang="en-US" b="0" i="0" dirty="0">
              <a:solidFill>
                <a:srgbClr val="5F6368"/>
              </a:solidFill>
              <a:effectLst/>
              <a:latin typeface="Roboto" panose="02000000000000000000" pitchFamily="2" charset="0"/>
            </a:endParaRPr>
          </a:p>
          <a:p>
            <a:r>
              <a:rPr lang="en-US" b="0" i="0" dirty="0">
                <a:solidFill>
                  <a:srgbClr val="4D5156"/>
                </a:solidFill>
                <a:effectLst/>
                <a:latin typeface="Roboto" panose="02000000000000000000" pitchFamily="2" charset="0"/>
              </a:rPr>
              <a:t>In the United States, the federal funds rate is the interest rate at which depository institutions lend reserve balances to other depository institutions overnight on an uncollateralized basis.</a:t>
            </a:r>
            <a:endParaRPr lang="en-US" b="0" i="0" dirty="0">
              <a:solidFill>
                <a:srgbClr val="202124"/>
              </a:solidFill>
              <a:effectLst/>
              <a:latin typeface="Google Sans"/>
            </a:endParaRPr>
          </a:p>
          <a:p>
            <a:endParaRPr lang="en-US" b="0" i="0" dirty="0">
              <a:solidFill>
                <a:srgbClr val="202124"/>
              </a:solidFill>
              <a:effectLst/>
              <a:latin typeface="Google Sans"/>
            </a:endParaRPr>
          </a:p>
          <a:p>
            <a:r>
              <a:rPr lang="en-US" b="0" i="0" dirty="0">
                <a:solidFill>
                  <a:srgbClr val="202124"/>
                </a:solidFill>
                <a:effectLst/>
                <a:latin typeface="Google Sans"/>
              </a:rPr>
              <a:t>The federal discount rate is </a:t>
            </a:r>
            <a:r>
              <a:rPr lang="en-US" b="0" i="0" dirty="0">
                <a:solidFill>
                  <a:srgbClr val="040C28"/>
                </a:solidFill>
                <a:effectLst/>
                <a:latin typeface="Google Sans"/>
              </a:rPr>
              <a:t>the interest rate the Fed charges on loans</a:t>
            </a:r>
            <a:r>
              <a:rPr lang="en-US" b="0" i="0" dirty="0">
                <a:solidFill>
                  <a:srgbClr val="202124"/>
                </a:solidFill>
                <a:effectLst/>
                <a:latin typeface="Google Sans"/>
              </a:rPr>
              <a:t>. It is not to be confused with the federal funds rate</a:t>
            </a:r>
          </a:p>
          <a:p>
            <a:endParaRPr lang="en-US" b="0" i="0" dirty="0">
              <a:solidFill>
                <a:srgbClr val="202124"/>
              </a:solidFill>
              <a:effectLst/>
              <a:latin typeface="Google Sans"/>
            </a:endParaRPr>
          </a:p>
          <a:p>
            <a:r>
              <a:rPr lang="en-US" b="0" i="0" dirty="0">
                <a:solidFill>
                  <a:srgbClr val="040C28"/>
                </a:solidFill>
                <a:effectLst/>
                <a:latin typeface="Google Sans"/>
              </a:rPr>
              <a:t>When interest rates are rising, both businesses and consumers will cut back on spending.</a:t>
            </a:r>
            <a:r>
              <a:rPr lang="en-US" b="0" i="0" dirty="0">
                <a:solidFill>
                  <a:srgbClr val="202124"/>
                </a:solidFill>
                <a:effectLst/>
                <a:latin typeface="Google Sans"/>
              </a:rPr>
              <a:t> </a:t>
            </a:r>
            <a:r>
              <a:rPr lang="en-US" b="0" i="0" dirty="0">
                <a:solidFill>
                  <a:srgbClr val="040C28"/>
                </a:solidFill>
                <a:effectLst/>
                <a:latin typeface="Google Sans"/>
              </a:rPr>
              <a:t>This will cause earnings to fall and stock prices to drop</a:t>
            </a:r>
            <a:r>
              <a:rPr lang="en-US" b="0" i="0" dirty="0">
                <a:solidFill>
                  <a:srgbClr val="202124"/>
                </a:solidFill>
                <a:effectLst/>
                <a:latin typeface="Google Sans"/>
              </a:rPr>
              <a:t>. </a:t>
            </a:r>
            <a:r>
              <a:rPr lang="en-US" b="0" i="0" dirty="0">
                <a:solidFill>
                  <a:srgbClr val="040C28"/>
                </a:solidFill>
                <a:effectLst/>
                <a:latin typeface="Google Sans"/>
              </a:rPr>
              <a:t>Increasing the bank rate is like a lever for slowing down inflation</a:t>
            </a:r>
            <a:r>
              <a:rPr lang="en-US" b="0" i="0" dirty="0">
                <a:solidFill>
                  <a:srgbClr val="4D5156"/>
                </a:solidFill>
                <a:effectLst/>
                <a:latin typeface="Google Sans"/>
              </a:rPr>
              <a:t>. By raising it, people should, in theory, start to save more, which will push down demand for goods and services and lead to lower prices.</a:t>
            </a:r>
            <a:endParaRPr lang="en-US" b="0" i="0" dirty="0">
              <a:solidFill>
                <a:srgbClr val="202124"/>
              </a:solidFill>
              <a:effectLst/>
              <a:latin typeface="Google Sans"/>
            </a:endParaRPr>
          </a:p>
          <a:p>
            <a:endParaRPr lang="en-US" b="0" i="0" dirty="0">
              <a:solidFill>
                <a:srgbClr val="202124"/>
              </a:solidFill>
              <a:effectLst/>
              <a:latin typeface="Google Sans"/>
            </a:endParaRPr>
          </a:p>
          <a:p>
            <a:r>
              <a:rPr lang="en-US" b="0" i="0" dirty="0">
                <a:solidFill>
                  <a:srgbClr val="202124"/>
                </a:solidFill>
                <a:effectLst/>
                <a:latin typeface="Google Sans"/>
              </a:rPr>
              <a:t>The discount rate is </a:t>
            </a:r>
            <a:r>
              <a:rPr lang="en-US" b="0" i="0" dirty="0">
                <a:solidFill>
                  <a:srgbClr val="040C28"/>
                </a:solidFill>
                <a:effectLst/>
                <a:latin typeface="Google Sans"/>
              </a:rPr>
              <a:t>the rate at which the central bank lends to banks as a lender of last resort</a:t>
            </a:r>
            <a:r>
              <a:rPr lang="en-US" b="0" i="0" dirty="0">
                <a:solidFill>
                  <a:srgbClr val="202124"/>
                </a:solidFill>
                <a:effectLst/>
                <a:latin typeface="Google Sans"/>
              </a:rPr>
              <a:t>.</a:t>
            </a:r>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3</a:t>
            </a:fld>
            <a:endParaRPr lang="en-US" dirty="0"/>
          </a:p>
        </p:txBody>
      </p:sp>
    </p:spTree>
    <p:extLst>
      <p:ext uri="{BB962C8B-B14F-4D97-AF65-F5344CB8AC3E}">
        <p14:creationId xmlns:p14="http://schemas.microsoft.com/office/powerpoint/2010/main" val="469521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4</a:t>
            </a:fld>
            <a:endParaRPr lang="en-US" dirty="0"/>
          </a:p>
        </p:txBody>
      </p:sp>
    </p:spTree>
    <p:extLst>
      <p:ext uri="{BB962C8B-B14F-4D97-AF65-F5344CB8AC3E}">
        <p14:creationId xmlns:p14="http://schemas.microsoft.com/office/powerpoint/2010/main" val="268202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5</a:t>
            </a:fld>
            <a:endParaRPr lang="en-US" dirty="0"/>
          </a:p>
        </p:txBody>
      </p:sp>
    </p:spTree>
    <p:extLst>
      <p:ext uri="{BB962C8B-B14F-4D97-AF65-F5344CB8AC3E}">
        <p14:creationId xmlns:p14="http://schemas.microsoft.com/office/powerpoint/2010/main" val="3490502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6</a:t>
            </a:fld>
            <a:endParaRPr lang="en-US" dirty="0"/>
          </a:p>
        </p:txBody>
      </p:sp>
    </p:spTree>
    <p:extLst>
      <p:ext uri="{BB962C8B-B14F-4D97-AF65-F5344CB8AC3E}">
        <p14:creationId xmlns:p14="http://schemas.microsoft.com/office/powerpoint/2010/main" val="1665480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7</a:t>
            </a:fld>
            <a:endParaRPr lang="en-US" dirty="0"/>
          </a:p>
        </p:txBody>
      </p:sp>
    </p:spTree>
    <p:extLst>
      <p:ext uri="{BB962C8B-B14F-4D97-AF65-F5344CB8AC3E}">
        <p14:creationId xmlns:p14="http://schemas.microsoft.com/office/powerpoint/2010/main" val="3317337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8</a:t>
            </a:fld>
            <a:endParaRPr lang="en-US" dirty="0"/>
          </a:p>
        </p:txBody>
      </p:sp>
    </p:spTree>
    <p:extLst>
      <p:ext uri="{BB962C8B-B14F-4D97-AF65-F5344CB8AC3E}">
        <p14:creationId xmlns:p14="http://schemas.microsoft.com/office/powerpoint/2010/main" val="14128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58A4D3-8748-477E-934A-E671F7B206C3}" type="slidenum">
              <a:rPr lang="en-US" smtClean="0"/>
              <a:t>9</a:t>
            </a:fld>
            <a:endParaRPr lang="en-US" dirty="0"/>
          </a:p>
        </p:txBody>
      </p:sp>
    </p:spTree>
    <p:extLst>
      <p:ext uri="{BB962C8B-B14F-4D97-AF65-F5344CB8AC3E}">
        <p14:creationId xmlns:p14="http://schemas.microsoft.com/office/powerpoint/2010/main" val="119511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11/30/2023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1335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706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11/30/2023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1410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11/30/2023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9904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11/30/2023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573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3311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1724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3128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5759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11/30/2023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77310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11/30/2023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33814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11/30/2023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527109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Stock Market Bar Graph">
            <a:extLst>
              <a:ext uri="{FF2B5EF4-FFF2-40B4-BE49-F238E27FC236}">
                <a16:creationId xmlns:a16="http://schemas.microsoft.com/office/drawing/2014/main" id="{989C70F3-0BAE-A609-36C0-E1D94FEC5A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2EC5A8-9B44-DECB-BC2A-C315CEE9E3FB}"/>
              </a:ext>
            </a:extLst>
          </p:cNvPr>
          <p:cNvSpPr>
            <a:spLocks noGrp="1"/>
          </p:cNvSpPr>
          <p:nvPr>
            <p:ph type="ctrTitle"/>
          </p:nvPr>
        </p:nvSpPr>
        <p:spPr>
          <a:xfrm>
            <a:off x="321733" y="2306963"/>
            <a:ext cx="11545482" cy="3804417"/>
          </a:xfrm>
        </p:spPr>
        <p:txBody>
          <a:bodyPr anchor="b">
            <a:normAutofit fontScale="90000"/>
          </a:bodyPr>
          <a:lstStyle/>
          <a:p>
            <a:br>
              <a:rPr lang="en-US" sz="8900" dirty="0">
                <a:solidFill>
                  <a:schemeClr val="bg1"/>
                </a:solidFill>
              </a:rPr>
            </a:br>
            <a:br>
              <a:rPr lang="en-US" sz="8900" dirty="0">
                <a:solidFill>
                  <a:schemeClr val="bg1"/>
                </a:solidFill>
              </a:rPr>
            </a:br>
            <a:br>
              <a:rPr lang="en-US" sz="8900" dirty="0">
                <a:solidFill>
                  <a:schemeClr val="bg1"/>
                </a:solidFill>
              </a:rPr>
            </a:br>
            <a:r>
              <a:rPr lang="en-US" sz="8900" dirty="0">
                <a:solidFill>
                  <a:schemeClr val="bg1"/>
                </a:solidFill>
              </a:rPr>
              <a:t>	</a:t>
            </a:r>
            <a:br>
              <a:rPr lang="en-US" sz="8900" dirty="0">
                <a:solidFill>
                  <a:schemeClr val="bg1"/>
                </a:solidFill>
              </a:rPr>
            </a:br>
            <a:br>
              <a:rPr lang="en-US" sz="8900" dirty="0">
                <a:solidFill>
                  <a:schemeClr val="bg1"/>
                </a:solidFill>
              </a:rPr>
            </a:br>
            <a:r>
              <a:rPr lang="en-US" sz="7200" dirty="0">
                <a:solidFill>
                  <a:schemeClr val="bg1"/>
                </a:solidFill>
              </a:rPr>
              <a:t>interest rates: are they the crystal ball?</a:t>
            </a:r>
            <a:br>
              <a:rPr lang="en-US" sz="11500" dirty="0">
                <a:solidFill>
                  <a:schemeClr val="bg1"/>
                </a:solidFill>
              </a:rPr>
            </a:br>
            <a:endParaRPr lang="en-US" sz="11500" dirty="0">
              <a:solidFill>
                <a:schemeClr val="bg1"/>
              </a:solidFill>
            </a:endParaRPr>
          </a:p>
        </p:txBody>
      </p:sp>
    </p:spTree>
    <p:extLst>
      <p:ext uri="{BB962C8B-B14F-4D97-AF65-F5344CB8AC3E}">
        <p14:creationId xmlns:p14="http://schemas.microsoft.com/office/powerpoint/2010/main" val="300599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FEECCE0-10CC-8903-92D5-BC891B155DF0}"/>
              </a:ext>
            </a:extLst>
          </p:cNvPr>
          <p:cNvSpPr>
            <a:spLocks noGrp="1"/>
          </p:cNvSpPr>
          <p:nvPr>
            <p:ph type="title"/>
          </p:nvPr>
        </p:nvSpPr>
        <p:spPr>
          <a:xfrm>
            <a:off x="542817" y="2514599"/>
            <a:ext cx="3568661" cy="1188720"/>
          </a:xfrm>
        </p:spPr>
        <p:txBody>
          <a:bodyPr>
            <a:normAutofit/>
          </a:bodyPr>
          <a:lstStyle/>
          <a:p>
            <a:r>
              <a:rPr lang="en-US" sz="5400" dirty="0"/>
              <a:t>RESULTS</a:t>
            </a:r>
          </a:p>
        </p:txBody>
      </p:sp>
      <p:sp>
        <p:nvSpPr>
          <p:cNvPr id="15" name="Rectangle 14">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9" name="Picture 8" descr="Angled shot of pen on a graph">
            <a:extLst>
              <a:ext uri="{FF2B5EF4-FFF2-40B4-BE49-F238E27FC236}">
                <a16:creationId xmlns:a16="http://schemas.microsoft.com/office/drawing/2014/main" id="{FBB2B283-3630-43E5-25F8-74E9C3561109}"/>
              </a:ext>
            </a:extLst>
          </p:cNvPr>
          <p:cNvPicPr>
            <a:picLocks noChangeAspect="1"/>
          </p:cNvPicPr>
          <p:nvPr/>
        </p:nvPicPr>
        <p:blipFill rotWithShape="1">
          <a:blip r:embed="rId3"/>
          <a:srcRect r="26633" b="-1"/>
          <a:stretch/>
        </p:blipFill>
        <p:spPr>
          <a:xfrm>
            <a:off x="4654295" y="10"/>
            <a:ext cx="7537705" cy="6857990"/>
          </a:xfrm>
          <a:prstGeom prst="rect">
            <a:avLst/>
          </a:prstGeom>
        </p:spPr>
      </p:pic>
    </p:spTree>
    <p:extLst>
      <p:ext uri="{BB962C8B-B14F-4D97-AF65-F5344CB8AC3E}">
        <p14:creationId xmlns:p14="http://schemas.microsoft.com/office/powerpoint/2010/main" val="3037107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Rectangle 1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Rectangle 1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 name="Rectangle 1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53986F83-1FC1-A3E5-B36A-9B5D6FD5BD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139" y="1119406"/>
            <a:ext cx="5331481" cy="2279207"/>
          </a:xfrm>
          <a:prstGeom prst="rect">
            <a:avLst/>
          </a:prstGeom>
          <a:ln w="28575">
            <a:solidFill>
              <a:schemeClr val="accent1">
                <a:lumMod val="75000"/>
              </a:schemeClr>
            </a:solidFill>
          </a:ln>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Content Placeholder 4">
            <a:extLst>
              <a:ext uri="{FF2B5EF4-FFF2-40B4-BE49-F238E27FC236}">
                <a16:creationId xmlns:a16="http://schemas.microsoft.com/office/drawing/2014/main" id="{734F2972-3074-BC89-E33B-E1DB6A21A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735" y="541064"/>
            <a:ext cx="4363037" cy="3435892"/>
          </a:xfrm>
          <a:prstGeom prst="rect">
            <a:avLst/>
          </a:prstGeom>
          <a:ln w="28575">
            <a:noFill/>
          </a:ln>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95218C2-E0EF-A8D8-90AA-C2FEBA552B4D}"/>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dirty="0">
                <a:solidFill>
                  <a:schemeClr val="tx1"/>
                </a:solidFill>
              </a:rPr>
              <a:t>NO CORRELATION</a:t>
            </a:r>
          </a:p>
        </p:txBody>
      </p:sp>
    </p:spTree>
    <p:extLst>
      <p:ext uri="{BB962C8B-B14F-4D97-AF65-F5344CB8AC3E}">
        <p14:creationId xmlns:p14="http://schemas.microsoft.com/office/powerpoint/2010/main" val="10399030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6B1E-EFAE-6168-013E-3DCE5A4C2526}"/>
              </a:ext>
            </a:extLst>
          </p:cNvPr>
          <p:cNvSpPr>
            <a:spLocks noGrp="1"/>
          </p:cNvSpPr>
          <p:nvPr>
            <p:ph type="title"/>
          </p:nvPr>
        </p:nvSpPr>
        <p:spPr/>
        <p:txBody>
          <a:bodyPr/>
          <a:lstStyle/>
          <a:p>
            <a:r>
              <a:rPr lang="en-US" dirty="0"/>
              <a:t>Comparison overlay Graph: Nasdaq vs DFF</a:t>
            </a:r>
          </a:p>
        </p:txBody>
      </p:sp>
      <p:pic>
        <p:nvPicPr>
          <p:cNvPr id="5" name="Content Placeholder 4">
            <a:extLst>
              <a:ext uri="{FF2B5EF4-FFF2-40B4-BE49-F238E27FC236}">
                <a16:creationId xmlns:a16="http://schemas.microsoft.com/office/drawing/2014/main" id="{9E671032-D1F8-4502-1F8A-2AF3CC29A4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4051" y="2341562"/>
            <a:ext cx="5663898" cy="4114800"/>
          </a:xfrm>
          <a:ln w="28575">
            <a:solidFill>
              <a:schemeClr val="accent1">
                <a:lumMod val="75000"/>
              </a:schemeClr>
            </a:solidFill>
          </a:ln>
        </p:spPr>
      </p:pic>
      <p:sp>
        <p:nvSpPr>
          <p:cNvPr id="6" name="Oval 5">
            <a:extLst>
              <a:ext uri="{FF2B5EF4-FFF2-40B4-BE49-F238E27FC236}">
                <a16:creationId xmlns:a16="http://schemas.microsoft.com/office/drawing/2014/main" id="{490C5E7D-3B8B-D357-2875-3F9D3CD23311}"/>
              </a:ext>
            </a:extLst>
          </p:cNvPr>
          <p:cNvSpPr/>
          <p:nvPr/>
        </p:nvSpPr>
        <p:spPr>
          <a:xfrm>
            <a:off x="6216952" y="4949372"/>
            <a:ext cx="803124" cy="75474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99145362-2493-F9A3-48CF-85714F54E89D}"/>
              </a:ext>
            </a:extLst>
          </p:cNvPr>
          <p:cNvSpPr/>
          <p:nvPr/>
        </p:nvSpPr>
        <p:spPr>
          <a:xfrm>
            <a:off x="7448247" y="2406953"/>
            <a:ext cx="803124" cy="75474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203B5B9-903E-3813-22C7-661932566BDD}"/>
              </a:ext>
            </a:extLst>
          </p:cNvPr>
          <p:cNvSpPr/>
          <p:nvPr/>
        </p:nvSpPr>
        <p:spPr>
          <a:xfrm>
            <a:off x="5815390" y="2513353"/>
            <a:ext cx="803124" cy="754743"/>
          </a:xfrm>
          <a:prstGeom prst="ellipse">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056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Rectangle 1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Rectangle 1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 name="Rectangle 1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A6C45753-ECE5-00E9-1792-F4A143E744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310" y="1011754"/>
            <a:ext cx="5775161" cy="2446757"/>
          </a:xfrm>
          <a:prstGeom prst="rect">
            <a:avLst/>
          </a:prstGeom>
          <a:ln w="28575">
            <a:solidFill>
              <a:schemeClr val="accent1">
                <a:lumMod val="75000"/>
              </a:schemeClr>
            </a:solidFill>
          </a:ln>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2B275B4-3535-7A2C-4B69-599B6B8CA0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083" y="708427"/>
            <a:ext cx="3931920" cy="3076726"/>
          </a:xfrm>
          <a:prstGeom prst="rect">
            <a:avLst/>
          </a:prstGeom>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310BFD1-2CCC-9CAD-EFF1-489AD65301B6}"/>
              </a:ext>
            </a:extLst>
          </p:cNvPr>
          <p:cNvSpPr>
            <a:spLocks noGrp="1"/>
          </p:cNvSpPr>
          <p:nvPr>
            <p:ph type="title"/>
          </p:nvPr>
        </p:nvSpPr>
        <p:spPr>
          <a:xfrm>
            <a:off x="609599" y="4572000"/>
            <a:ext cx="10965141" cy="895244"/>
          </a:xfrm>
        </p:spPr>
        <p:txBody>
          <a:bodyPr vert="horz" lIns="91440" tIns="45720" rIns="91440" bIns="45720" rtlCol="0" anchor="b">
            <a:normAutofit/>
          </a:bodyPr>
          <a:lstStyle/>
          <a:p>
            <a:r>
              <a:rPr lang="en-US" sz="4000" dirty="0">
                <a:solidFill>
                  <a:schemeClr val="tx1"/>
                </a:solidFill>
              </a:rPr>
              <a:t>No Correlation</a:t>
            </a:r>
          </a:p>
        </p:txBody>
      </p:sp>
    </p:spTree>
    <p:extLst>
      <p:ext uri="{BB962C8B-B14F-4D97-AF65-F5344CB8AC3E}">
        <p14:creationId xmlns:p14="http://schemas.microsoft.com/office/powerpoint/2010/main" val="14507140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aph with blue dots&#10;&#10;Description automatically generated">
            <a:extLst>
              <a:ext uri="{FF2B5EF4-FFF2-40B4-BE49-F238E27FC236}">
                <a16:creationId xmlns:a16="http://schemas.microsoft.com/office/drawing/2014/main" id="{63E50396-1668-0845-2A76-80F54C388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39" y="1119406"/>
            <a:ext cx="5331481" cy="2279207"/>
          </a:xfrm>
          <a:prstGeom prst="rect">
            <a:avLst/>
          </a:prstGeom>
          <a:ln w="28575">
            <a:solidFill>
              <a:schemeClr val="accent1"/>
            </a:solidFill>
          </a:ln>
        </p:spPr>
      </p:pic>
      <p:cxnSp>
        <p:nvCxnSpPr>
          <p:cNvPr id="33" name="Straight Connector 32">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8" name="Picture 7" descr="A black and white squares&#10;&#10;Description automatically generated">
            <a:extLst>
              <a:ext uri="{FF2B5EF4-FFF2-40B4-BE49-F238E27FC236}">
                <a16:creationId xmlns:a16="http://schemas.microsoft.com/office/drawing/2014/main" id="{F8FF139D-331C-88B1-DE66-39852CEDCBFC}"/>
              </a:ext>
            </a:extLst>
          </p:cNvPr>
          <p:cNvPicPr>
            <a:picLocks noChangeAspect="1"/>
          </p:cNvPicPr>
          <p:nvPr/>
        </p:nvPicPr>
        <p:blipFill>
          <a:blip r:embed="rId4"/>
          <a:stretch>
            <a:fillRect/>
          </a:stretch>
        </p:blipFill>
        <p:spPr>
          <a:xfrm>
            <a:off x="6417735" y="541064"/>
            <a:ext cx="4335509" cy="3435892"/>
          </a:xfrm>
          <a:prstGeom prst="rect">
            <a:avLst/>
          </a:prstGeom>
        </p:spPr>
      </p:pic>
      <p:sp>
        <p:nvSpPr>
          <p:cNvPr id="35" name="Rectangle 34">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FCD1CE3-6042-28CA-7FCE-064FE36D3A37}"/>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a:solidFill>
                  <a:srgbClr val="FFFFFF"/>
                </a:solidFill>
              </a:rPr>
              <a:t>Correlation </a:t>
            </a:r>
          </a:p>
        </p:txBody>
      </p:sp>
    </p:spTree>
    <p:extLst>
      <p:ext uri="{BB962C8B-B14F-4D97-AF65-F5344CB8AC3E}">
        <p14:creationId xmlns:p14="http://schemas.microsoft.com/office/powerpoint/2010/main" val="350193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F29A2-BA24-43BA-14E4-B94CC5867B27}"/>
              </a:ext>
            </a:extLst>
          </p:cNvPr>
          <p:cNvSpPr>
            <a:spLocks noGrp="1"/>
          </p:cNvSpPr>
          <p:nvPr>
            <p:ph type="title"/>
          </p:nvPr>
        </p:nvSpPr>
        <p:spPr>
          <a:xfrm>
            <a:off x="581192" y="702156"/>
            <a:ext cx="11029616" cy="1188720"/>
          </a:xfrm>
        </p:spPr>
        <p:txBody>
          <a:bodyPr>
            <a:normAutofit/>
          </a:bodyPr>
          <a:lstStyle/>
          <a:p>
            <a:r>
              <a:rPr lang="en-US" dirty="0"/>
              <a:t>CONCLUSION</a:t>
            </a:r>
          </a:p>
        </p:txBody>
      </p:sp>
      <p:graphicFrame>
        <p:nvGraphicFramePr>
          <p:cNvPr id="5" name="Content Placeholder 2">
            <a:extLst>
              <a:ext uri="{FF2B5EF4-FFF2-40B4-BE49-F238E27FC236}">
                <a16:creationId xmlns:a16="http://schemas.microsoft.com/office/drawing/2014/main" id="{9E156DB2-DAB3-19B1-1C1E-D5415BA7D0C4}"/>
              </a:ext>
            </a:extLst>
          </p:cNvPr>
          <p:cNvGraphicFramePr>
            <a:graphicFrameLocks noGrp="1"/>
          </p:cNvGraphicFramePr>
          <p:nvPr>
            <p:ph idx="1"/>
            <p:extLst>
              <p:ext uri="{D42A27DB-BD31-4B8C-83A1-F6EECF244321}">
                <p14:modId xmlns:p14="http://schemas.microsoft.com/office/powerpoint/2010/main" val="218891707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5056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useBgFill="1">
        <p:nvSpPr>
          <p:cNvPr id="17" name="Rectangle 16">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White stairs with a blue arrow drawn in the middle pointing upwards">
            <a:extLst>
              <a:ext uri="{FF2B5EF4-FFF2-40B4-BE49-F238E27FC236}">
                <a16:creationId xmlns:a16="http://schemas.microsoft.com/office/drawing/2014/main" id="{7D612289-E4A5-0EF0-D815-99C87A82269F}"/>
              </a:ext>
            </a:extLst>
          </p:cNvPr>
          <p:cNvPicPr>
            <a:picLocks noChangeAspect="1"/>
          </p:cNvPicPr>
          <p:nvPr/>
        </p:nvPicPr>
        <p:blipFill rotWithShape="1">
          <a:blip r:embed="rId3"/>
          <a:srcRect t="25253" b="18498"/>
          <a:stretch/>
        </p:blipFill>
        <p:spPr>
          <a:xfrm>
            <a:off x="-2" y="10"/>
            <a:ext cx="12192002" cy="6857990"/>
          </a:xfrm>
          <a:prstGeom prst="rect">
            <a:avLst/>
          </a:prstGeom>
        </p:spPr>
      </p:pic>
      <p:sp>
        <p:nvSpPr>
          <p:cNvPr id="19" name="Rectangle 1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0E9B5E-9780-F823-0058-3BB23F0C3039}"/>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3200" dirty="0">
                <a:solidFill>
                  <a:schemeClr val="bg1"/>
                </a:solidFill>
              </a:rPr>
              <a:t>NEXT STEPS</a:t>
            </a:r>
          </a:p>
        </p:txBody>
      </p:sp>
    </p:spTree>
    <p:extLst>
      <p:ext uri="{BB962C8B-B14F-4D97-AF65-F5344CB8AC3E}">
        <p14:creationId xmlns:p14="http://schemas.microsoft.com/office/powerpoint/2010/main" val="246522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C2E3F-3908-894D-A01E-13B9E5518376}"/>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BD8943F-4377-EE59-F408-0BFCF29F0797}"/>
              </a:ext>
            </a:extLst>
          </p:cNvPr>
          <p:cNvSpPr>
            <a:spLocks noGrp="1"/>
          </p:cNvSpPr>
          <p:nvPr>
            <p:ph idx="1"/>
          </p:nvPr>
        </p:nvSpPr>
        <p:spPr/>
        <p:txBody>
          <a:bodyPr/>
          <a:lstStyle/>
          <a:p>
            <a:pPr marL="285750" indent="-285750">
              <a:buFont typeface="Arial" panose="020B0604020202020204" pitchFamily="34" charset="0"/>
              <a:buChar char="•"/>
            </a:pPr>
            <a:r>
              <a:rPr lang="en-US" sz="1800" dirty="0">
                <a:solidFill>
                  <a:schemeClr val="tx1"/>
                </a:solidFill>
              </a:rPr>
              <a:t>ELVALUATE A TIMEFRAME WHERE THERE ARE HIGH AND LOW INTEREST RATE LEVELS</a:t>
            </a:r>
          </a:p>
          <a:p>
            <a:pPr marL="285750" indent="-285750">
              <a:buFont typeface="Arial" panose="020B0604020202020204" pitchFamily="34" charset="0"/>
              <a:buChar char="•"/>
            </a:pPr>
            <a:r>
              <a:rPr lang="en-US" sz="1800" dirty="0">
                <a:solidFill>
                  <a:schemeClr val="tx1"/>
                </a:solidFill>
              </a:rPr>
              <a:t>REVIEW TECHNOLOGY SECTOR AND THE TOP 5 TECHNOLOGY COMPANIES DURING THE  DESIGNATED TIMEFRAME</a:t>
            </a:r>
          </a:p>
          <a:p>
            <a:pPr marL="285750" indent="-285750">
              <a:buFont typeface="Arial" panose="020B0604020202020204" pitchFamily="34" charset="0"/>
              <a:buChar char="•"/>
            </a:pPr>
            <a:r>
              <a:rPr lang="en-US" sz="1800" dirty="0">
                <a:solidFill>
                  <a:schemeClr val="tx1"/>
                </a:solidFill>
              </a:rPr>
              <a:t>REVIEW THE HOUSING MARKET DURING THE DESIGNATED TIMEFRAME</a:t>
            </a:r>
          </a:p>
          <a:p>
            <a:pPr marL="285750" indent="-285750">
              <a:buFont typeface="Arial" panose="020B0604020202020204" pitchFamily="34" charset="0"/>
              <a:buChar char="•"/>
            </a:pPr>
            <a:r>
              <a:rPr lang="en-US" sz="1800" dirty="0">
                <a:solidFill>
                  <a:schemeClr val="tx1"/>
                </a:solidFill>
              </a:rPr>
              <a:t>EVALUATE ANY CORRELATIONS IN DATA</a:t>
            </a:r>
          </a:p>
          <a:p>
            <a:pPr marL="285750" indent="-285750">
              <a:buFont typeface="Arial" panose="020B0604020202020204" pitchFamily="34" charset="0"/>
              <a:buChar char="•"/>
            </a:pPr>
            <a:r>
              <a:rPr lang="en-US" sz="1800" dirty="0">
                <a:solidFill>
                  <a:schemeClr val="tx1"/>
                </a:solidFill>
              </a:rPr>
              <a:t>IDENTIFY POSSIBLE INVESTING OR TRADING STRATEGIES</a:t>
            </a:r>
            <a:r>
              <a:rPr lang="en-US" dirty="0">
                <a:solidFill>
                  <a:schemeClr val="tx1"/>
                </a:solidFill>
              </a:rPr>
              <a:t> </a:t>
            </a:r>
          </a:p>
          <a:p>
            <a:endParaRPr lang="en-US" dirty="0"/>
          </a:p>
        </p:txBody>
      </p:sp>
    </p:spTree>
    <p:extLst>
      <p:ext uri="{BB962C8B-B14F-4D97-AF65-F5344CB8AC3E}">
        <p14:creationId xmlns:p14="http://schemas.microsoft.com/office/powerpoint/2010/main" val="402988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495B-9A5C-FE82-2DFB-83D360190046}"/>
              </a:ext>
            </a:extLst>
          </p:cNvPr>
          <p:cNvSpPr>
            <a:spLocks noGrp="1"/>
          </p:cNvSpPr>
          <p:nvPr>
            <p:ph type="title"/>
          </p:nvPr>
        </p:nvSpPr>
        <p:spPr/>
        <p:txBody>
          <a:bodyPr/>
          <a:lstStyle/>
          <a:p>
            <a:r>
              <a:rPr lang="en-US" dirty="0"/>
              <a:t>Background	</a:t>
            </a:r>
          </a:p>
        </p:txBody>
      </p:sp>
      <p:sp>
        <p:nvSpPr>
          <p:cNvPr id="3" name="Content Placeholder 2">
            <a:extLst>
              <a:ext uri="{FF2B5EF4-FFF2-40B4-BE49-F238E27FC236}">
                <a16:creationId xmlns:a16="http://schemas.microsoft.com/office/drawing/2014/main" id="{91C91649-5C2A-A792-8B61-67F2F29BFE0E}"/>
              </a:ext>
            </a:extLst>
          </p:cNvPr>
          <p:cNvSpPr>
            <a:spLocks noGrp="1"/>
          </p:cNvSpPr>
          <p:nvPr>
            <p:ph idx="1"/>
          </p:nvPr>
        </p:nvSpPr>
        <p:spPr/>
        <p:txBody>
          <a:bodyPr>
            <a:normAutofit/>
          </a:bodyPr>
          <a:lstStyle/>
          <a:p>
            <a:r>
              <a:rPr lang="en-US" sz="2400" dirty="0"/>
              <a:t>WHAT ARE INTEREST RATES?</a:t>
            </a:r>
          </a:p>
          <a:p>
            <a:pPr marL="0" indent="0">
              <a:buNone/>
            </a:pPr>
            <a:endParaRPr lang="en-US" sz="1600" dirty="0"/>
          </a:p>
          <a:p>
            <a:r>
              <a:rPr lang="en-US" sz="2400" dirty="0"/>
              <a:t>WHY ARE FEDERAL INTEREST RATES IMPORTANT?</a:t>
            </a:r>
          </a:p>
          <a:p>
            <a:pPr marL="0" indent="0">
              <a:buNone/>
            </a:pPr>
            <a:endParaRPr lang="en-US" sz="1600" dirty="0"/>
          </a:p>
          <a:p>
            <a:r>
              <a:rPr lang="en-US" sz="2400" dirty="0"/>
              <a:t>HOW DO THEY EFFECT THE ECONOMY?</a:t>
            </a:r>
          </a:p>
        </p:txBody>
      </p:sp>
    </p:spTree>
    <p:extLst>
      <p:ext uri="{BB962C8B-B14F-4D97-AF65-F5344CB8AC3E}">
        <p14:creationId xmlns:p14="http://schemas.microsoft.com/office/powerpoint/2010/main" val="1732763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1493-79A0-D282-621A-9A279879EFD4}"/>
              </a:ext>
            </a:extLst>
          </p:cNvPr>
          <p:cNvSpPr>
            <a:spLocks noGrp="1"/>
          </p:cNvSpPr>
          <p:nvPr>
            <p:ph type="title"/>
          </p:nvPr>
        </p:nvSpPr>
        <p:spPr/>
        <p:txBody>
          <a:bodyPr/>
          <a:lstStyle/>
          <a:p>
            <a:r>
              <a:rPr lang="en-US" dirty="0"/>
              <a:t>INTEREST RATES</a:t>
            </a:r>
          </a:p>
        </p:txBody>
      </p:sp>
      <p:pic>
        <p:nvPicPr>
          <p:cNvPr id="4" name="Content Placeholder 4">
            <a:extLst>
              <a:ext uri="{FF2B5EF4-FFF2-40B4-BE49-F238E27FC236}">
                <a16:creationId xmlns:a16="http://schemas.microsoft.com/office/drawing/2014/main" id="{EA2432CA-3E56-0E2A-B452-055FC3D739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6582" y="2302858"/>
            <a:ext cx="8478836" cy="3633787"/>
          </a:xfrm>
          <a:ln w="28575">
            <a:solidFill>
              <a:schemeClr val="accent1">
                <a:lumMod val="75000"/>
              </a:schemeClr>
            </a:solidFill>
          </a:ln>
        </p:spPr>
      </p:pic>
      <p:sp>
        <p:nvSpPr>
          <p:cNvPr id="5" name="Oval 4">
            <a:extLst>
              <a:ext uri="{FF2B5EF4-FFF2-40B4-BE49-F238E27FC236}">
                <a16:creationId xmlns:a16="http://schemas.microsoft.com/office/drawing/2014/main" id="{377AD246-79DB-598C-4A28-C94E41726B01}"/>
              </a:ext>
            </a:extLst>
          </p:cNvPr>
          <p:cNvSpPr/>
          <p:nvPr/>
        </p:nvSpPr>
        <p:spPr>
          <a:xfrm>
            <a:off x="6526590" y="4615543"/>
            <a:ext cx="803124" cy="754743"/>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B104129-6544-1DB3-1628-39729D75C9FD}"/>
              </a:ext>
            </a:extLst>
          </p:cNvPr>
          <p:cNvSpPr txBox="1"/>
          <p:nvPr/>
        </p:nvSpPr>
        <p:spPr>
          <a:xfrm>
            <a:off x="6526590" y="4158456"/>
            <a:ext cx="671594" cy="400110"/>
          </a:xfrm>
          <a:prstGeom prst="rect">
            <a:avLst/>
          </a:prstGeom>
          <a:noFill/>
        </p:spPr>
        <p:txBody>
          <a:bodyPr wrap="none" rtlCol="0">
            <a:spAutoFit/>
          </a:bodyPr>
          <a:lstStyle/>
          <a:p>
            <a:r>
              <a:rPr lang="en-US" sz="2000" b="1" dirty="0">
                <a:solidFill>
                  <a:srgbClr val="00B050"/>
                </a:solidFill>
              </a:rPr>
              <a:t>LOW</a:t>
            </a:r>
          </a:p>
        </p:txBody>
      </p:sp>
      <p:sp>
        <p:nvSpPr>
          <p:cNvPr id="8" name="TextBox 7">
            <a:extLst>
              <a:ext uri="{FF2B5EF4-FFF2-40B4-BE49-F238E27FC236}">
                <a16:creationId xmlns:a16="http://schemas.microsoft.com/office/drawing/2014/main" id="{FF64C80C-C450-EA44-B281-CDF11BD1EAC8}"/>
              </a:ext>
            </a:extLst>
          </p:cNvPr>
          <p:cNvSpPr txBox="1"/>
          <p:nvPr/>
        </p:nvSpPr>
        <p:spPr>
          <a:xfrm>
            <a:off x="9127968" y="3374571"/>
            <a:ext cx="745717" cy="400110"/>
          </a:xfrm>
          <a:prstGeom prst="rect">
            <a:avLst/>
          </a:prstGeom>
          <a:noFill/>
        </p:spPr>
        <p:txBody>
          <a:bodyPr wrap="none" rtlCol="0">
            <a:spAutoFit/>
          </a:bodyPr>
          <a:lstStyle/>
          <a:p>
            <a:r>
              <a:rPr lang="en-US" sz="2000" b="1" dirty="0">
                <a:solidFill>
                  <a:srgbClr val="C00000"/>
                </a:solidFill>
              </a:rPr>
              <a:t>HIGH</a:t>
            </a:r>
          </a:p>
        </p:txBody>
      </p:sp>
    </p:spTree>
    <p:extLst>
      <p:ext uri="{BB962C8B-B14F-4D97-AF65-F5344CB8AC3E}">
        <p14:creationId xmlns:p14="http://schemas.microsoft.com/office/powerpoint/2010/main" val="324382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8.33333E-7 7.40741E-7 L 0.21068 -0.3044 " pathEditMode="relative" rAng="0" ptsTypes="AA">
                                      <p:cBhvr>
                                        <p:cTn id="14" dur="2000" fill="hold"/>
                                        <p:tgtEl>
                                          <p:spTgt spid="5"/>
                                        </p:tgtEl>
                                        <p:attrNameLst>
                                          <p:attrName>ppt_x</p:attrName>
                                          <p:attrName>ppt_y</p:attrName>
                                        </p:attrNameLst>
                                      </p:cBhvr>
                                      <p:rCtr x="10534" y="-15231"/>
                                    </p:animMotion>
                                  </p:childTnLst>
                                </p:cTn>
                              </p:par>
                              <p:par>
                                <p:cTn id="15" presetID="10" presetClass="exit" presetSubtype="0" fill="hold" grpId="0" nodeType="with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C2BD4-458F-99B5-05B6-B73FF31A896F}"/>
              </a:ext>
            </a:extLst>
          </p:cNvPr>
          <p:cNvSpPr>
            <a:spLocks noGrp="1"/>
          </p:cNvSpPr>
          <p:nvPr>
            <p:ph type="title"/>
          </p:nvPr>
        </p:nvSpPr>
        <p:spPr/>
        <p:txBody>
          <a:bodyPr/>
          <a:lstStyle/>
          <a:p>
            <a:r>
              <a:rPr lang="en-US" dirty="0"/>
              <a:t>TECHNOLOGY SECTOR: price</a:t>
            </a:r>
          </a:p>
        </p:txBody>
      </p:sp>
      <p:pic>
        <p:nvPicPr>
          <p:cNvPr id="5" name="Content Placeholder 4">
            <a:extLst>
              <a:ext uri="{FF2B5EF4-FFF2-40B4-BE49-F238E27FC236}">
                <a16:creationId xmlns:a16="http://schemas.microsoft.com/office/drawing/2014/main" id="{64AD624F-38D5-A2E2-9E08-3EB189E82C4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6582" y="2341563"/>
            <a:ext cx="8478836" cy="3633787"/>
          </a:xfrm>
          <a:ln w="28575">
            <a:solidFill>
              <a:schemeClr val="accent1">
                <a:lumMod val="75000"/>
              </a:schemeClr>
            </a:solidFill>
          </a:ln>
        </p:spPr>
      </p:pic>
    </p:spTree>
    <p:extLst>
      <p:ext uri="{BB962C8B-B14F-4D97-AF65-F5344CB8AC3E}">
        <p14:creationId xmlns:p14="http://schemas.microsoft.com/office/powerpoint/2010/main" val="3191536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BF96-FFA3-B6BB-9999-F1B28C42B7C1}"/>
              </a:ext>
            </a:extLst>
          </p:cNvPr>
          <p:cNvSpPr>
            <a:spLocks noGrp="1"/>
          </p:cNvSpPr>
          <p:nvPr>
            <p:ph type="title"/>
          </p:nvPr>
        </p:nvSpPr>
        <p:spPr/>
        <p:txBody>
          <a:bodyPr/>
          <a:lstStyle/>
          <a:p>
            <a:r>
              <a:rPr lang="en-US" dirty="0"/>
              <a:t>Technology sector: Volume</a:t>
            </a:r>
          </a:p>
        </p:txBody>
      </p:sp>
      <p:pic>
        <p:nvPicPr>
          <p:cNvPr id="5" name="Content Placeholder 4">
            <a:extLst>
              <a:ext uri="{FF2B5EF4-FFF2-40B4-BE49-F238E27FC236}">
                <a16:creationId xmlns:a16="http://schemas.microsoft.com/office/drawing/2014/main" id="{0282B1C5-D70E-8252-A08E-41CE2AB351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6582" y="2341563"/>
            <a:ext cx="8478836" cy="3633787"/>
          </a:xfrm>
          <a:ln w="28575">
            <a:solidFill>
              <a:schemeClr val="accent1">
                <a:lumMod val="75000"/>
              </a:schemeClr>
            </a:solidFill>
          </a:ln>
        </p:spPr>
      </p:pic>
    </p:spTree>
    <p:extLst>
      <p:ext uri="{BB962C8B-B14F-4D97-AF65-F5344CB8AC3E}">
        <p14:creationId xmlns:p14="http://schemas.microsoft.com/office/powerpoint/2010/main" val="2003550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5727-609C-0344-1A4E-7DEF9DDCC82B}"/>
              </a:ext>
            </a:extLst>
          </p:cNvPr>
          <p:cNvSpPr>
            <a:spLocks noGrp="1"/>
          </p:cNvSpPr>
          <p:nvPr>
            <p:ph type="title"/>
          </p:nvPr>
        </p:nvSpPr>
        <p:spPr/>
        <p:txBody>
          <a:bodyPr/>
          <a:lstStyle/>
          <a:p>
            <a:r>
              <a:rPr lang="en-US" dirty="0"/>
              <a:t>TOP 5 Tech Stocks: Price</a:t>
            </a:r>
          </a:p>
        </p:txBody>
      </p:sp>
      <p:pic>
        <p:nvPicPr>
          <p:cNvPr id="5" name="Content Placeholder 4">
            <a:extLst>
              <a:ext uri="{FF2B5EF4-FFF2-40B4-BE49-F238E27FC236}">
                <a16:creationId xmlns:a16="http://schemas.microsoft.com/office/drawing/2014/main" id="{EF749C75-8E34-B8E0-622D-AF44DD8ECA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6582" y="2341563"/>
            <a:ext cx="8478836" cy="3633787"/>
          </a:xfrm>
          <a:ln w="28575">
            <a:solidFill>
              <a:schemeClr val="accent1">
                <a:lumMod val="75000"/>
              </a:schemeClr>
            </a:solidFill>
          </a:ln>
        </p:spPr>
      </p:pic>
    </p:spTree>
    <p:extLst>
      <p:ext uri="{BB962C8B-B14F-4D97-AF65-F5344CB8AC3E}">
        <p14:creationId xmlns:p14="http://schemas.microsoft.com/office/powerpoint/2010/main" val="3105864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FF3B-58A5-17CE-E37C-4740077D127E}"/>
              </a:ext>
            </a:extLst>
          </p:cNvPr>
          <p:cNvSpPr>
            <a:spLocks noGrp="1"/>
          </p:cNvSpPr>
          <p:nvPr>
            <p:ph type="title"/>
          </p:nvPr>
        </p:nvSpPr>
        <p:spPr/>
        <p:txBody>
          <a:bodyPr/>
          <a:lstStyle/>
          <a:p>
            <a:r>
              <a:rPr lang="en-US" dirty="0"/>
              <a:t>Top 5 tech stocks: Volume</a:t>
            </a:r>
          </a:p>
        </p:txBody>
      </p:sp>
      <p:pic>
        <p:nvPicPr>
          <p:cNvPr id="5" name="Content Placeholder 4">
            <a:extLst>
              <a:ext uri="{FF2B5EF4-FFF2-40B4-BE49-F238E27FC236}">
                <a16:creationId xmlns:a16="http://schemas.microsoft.com/office/drawing/2014/main" id="{516834CF-3A0C-BF03-FC97-175A3FE9BB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6582" y="2341563"/>
            <a:ext cx="8478836" cy="3633787"/>
          </a:xfrm>
          <a:ln w="28575">
            <a:solidFill>
              <a:schemeClr val="accent1">
                <a:lumMod val="75000"/>
              </a:schemeClr>
            </a:solidFill>
          </a:ln>
        </p:spPr>
      </p:pic>
    </p:spTree>
    <p:extLst>
      <p:ext uri="{BB962C8B-B14F-4D97-AF65-F5344CB8AC3E}">
        <p14:creationId xmlns:p14="http://schemas.microsoft.com/office/powerpoint/2010/main" val="4184554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D57C-F276-9AE4-188C-5FFC52944DDA}"/>
              </a:ext>
            </a:extLst>
          </p:cNvPr>
          <p:cNvSpPr>
            <a:spLocks noGrp="1"/>
          </p:cNvSpPr>
          <p:nvPr>
            <p:ph type="title"/>
          </p:nvPr>
        </p:nvSpPr>
        <p:spPr/>
        <p:txBody>
          <a:bodyPr/>
          <a:lstStyle/>
          <a:p>
            <a:r>
              <a:rPr lang="en-US" dirty="0"/>
              <a:t>HOUSING MARKET: NUMBER OF UNTIS SOLD</a:t>
            </a:r>
          </a:p>
        </p:txBody>
      </p:sp>
      <p:pic>
        <p:nvPicPr>
          <p:cNvPr id="7" name="Content Placeholder 6" descr="A graph showing a bar graph&#10;&#10;Description automatically generated">
            <a:extLst>
              <a:ext uri="{FF2B5EF4-FFF2-40B4-BE49-F238E27FC236}">
                <a16:creationId xmlns:a16="http://schemas.microsoft.com/office/drawing/2014/main" id="{95BBF763-385F-6129-4671-D2E574AF20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6582" y="2341563"/>
            <a:ext cx="8478836" cy="3633787"/>
          </a:xfrm>
          <a:ln w="28575">
            <a:solidFill>
              <a:schemeClr val="accent1"/>
            </a:solidFill>
          </a:ln>
        </p:spPr>
      </p:pic>
    </p:spTree>
    <p:extLst>
      <p:ext uri="{BB962C8B-B14F-4D97-AF65-F5344CB8AC3E}">
        <p14:creationId xmlns:p14="http://schemas.microsoft.com/office/powerpoint/2010/main" val="3668501507"/>
      </p:ext>
    </p:extLst>
  </p:cSld>
  <p:clrMapOvr>
    <a:masterClrMapping/>
  </p:clrMapOvr>
</p:sld>
</file>

<file path=ppt/theme/theme1.xml><?xml version="1.0" encoding="utf-8"?>
<a:theme xmlns:a="http://schemas.openxmlformats.org/drawingml/2006/main" name="Dividend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10016</TotalTime>
  <Words>531</Words>
  <Application>Microsoft Office PowerPoint</Application>
  <PresentationFormat>Widescreen</PresentationFormat>
  <Paragraphs>64</Paragraphs>
  <Slides>16</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Franklin Gothic Book</vt:lpstr>
      <vt:lpstr>Franklin Gothic Demi</vt:lpstr>
      <vt:lpstr>Google Sans</vt:lpstr>
      <vt:lpstr>Roboto</vt:lpstr>
      <vt:lpstr>Wingdings 2</vt:lpstr>
      <vt:lpstr>DividendVTI</vt:lpstr>
      <vt:lpstr>      interest rates: are they the crystal ball? </vt:lpstr>
      <vt:lpstr>Objectives</vt:lpstr>
      <vt:lpstr>Background </vt:lpstr>
      <vt:lpstr>INTEREST RATES</vt:lpstr>
      <vt:lpstr>TECHNOLOGY SECTOR: price</vt:lpstr>
      <vt:lpstr>Technology sector: Volume</vt:lpstr>
      <vt:lpstr>TOP 5 Tech Stocks: Price</vt:lpstr>
      <vt:lpstr>Top 5 tech stocks: Volume</vt:lpstr>
      <vt:lpstr>HOUSING MARKET: NUMBER OF UNTIS SOLD</vt:lpstr>
      <vt:lpstr>RESULTS</vt:lpstr>
      <vt:lpstr>NO CORRELATION</vt:lpstr>
      <vt:lpstr>Comparison overlay Graph: Nasdaq vs DFF</vt:lpstr>
      <vt:lpstr>No Correlation</vt:lpstr>
      <vt:lpstr>Correlation </vt:lpstr>
      <vt:lpstr>CONCLUSION</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interest rates: are they the crystal ball?</dc:title>
  <dc:creator>Brian Keys</dc:creator>
  <cp:lastModifiedBy>Brian Keys</cp:lastModifiedBy>
  <cp:revision>21</cp:revision>
  <cp:lastPrinted>2023-12-01T00:51:19Z</cp:lastPrinted>
  <dcterms:created xsi:type="dcterms:W3CDTF">2023-11-10T05:03:19Z</dcterms:created>
  <dcterms:modified xsi:type="dcterms:W3CDTF">2023-12-01T05:20:08Z</dcterms:modified>
</cp:coreProperties>
</file>